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c8d1999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c8d1999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c8d199916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7c8d199916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 MODEL: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like to eat green eggs and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 a couple of autocompletes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Ask it a question and show that it doesnt answer questions:</a:t>
            </a:r>
            <a:br>
              <a:rPr lang="en-GB"/>
            </a:br>
            <a:r>
              <a:rPr lang="en-GB"/>
              <a:t>what is your favourite superhero</a:t>
            </a:r>
            <a:br>
              <a:rPr lang="en-GB"/>
            </a:br>
            <a:br>
              <a:rPr lang="en-GB"/>
            </a:br>
            <a:r>
              <a:rPr lang="en-GB"/>
              <a:t>QA PAIRS: - 0.07 top p 0.9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Question: what is the capital of France? Answer: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Question: How do you get a Dr to use an e-scripting platform instead of paper scripts? Answer: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Question: Please repeat this number back exactly 123456 with no other text. Answer: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7c8d199916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7c8d199916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QA PAIRS: - 0.07 top p 0.9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Question: what is the capital of France? Answer: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Question: How do you get a Dr to use an e-scripting platform instead of paper scripts? Answer: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Question: Please repeat this number back exactly 123456 with no other text. Answer: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c8d199916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c8d199916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c8d199916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c8d199916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bit of cheating that we did the question answering paris through that UI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explore how that actually works and is done in practice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Autoregressive recap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temperature in the UI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Cat sat on the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Sometimes low temp causes repetition and looping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Optimal token at low temp is just a statistical representation of the most likely word given the data that it’s been trained 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c8d199916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c8d199916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c8d199916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7c8d199916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7c8d199916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7c8d199916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7c8d199916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7c8d199916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7c8d199916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7c8d199916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c8d19991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c8d19991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c8d19991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7c8d19991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c8d19991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7c8d19991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This is what life would look like if you all just listen to Mari and restart your PCs every week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What have we learnt from this: ai is dark background, and lots of dark blue and purple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c8d199916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c8d199916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c8d19991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7c8d19991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c8d199916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7c8d199916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c8d19991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7c8d19991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cat sat on the matt -&gt; matthew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superhero name is Max Verstappen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LLMs is as easy as 123 -&gt; 1234567 -&gt; 123.4567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typos are really bad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faorite food is any food my wife makes... or chocolate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-&gt;  explain why typos are bad (used to be really bad, now not as much)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5" Type="http://schemas.openxmlformats.org/officeDocument/2006/relationships/image" Target="../media/image25.png"/><Relationship Id="rId6" Type="http://schemas.openxmlformats.org/officeDocument/2006/relationships/image" Target="../media/image14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huggingface.co/spaces/HuggingFaceFW/blogpost-fineweb-v1" TargetMode="External"/><Relationship Id="rId4" Type="http://schemas.openxmlformats.org/officeDocument/2006/relationships/image" Target="../media/image18.png"/><Relationship Id="rId5" Type="http://schemas.openxmlformats.org/officeDocument/2006/relationships/hyperlink" Target="https://app.hyperbolic.ai/models/llama31-405b-base-bf-16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istudio.google.com/prompts/new_chat" TargetMode="External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21.png"/><Relationship Id="rId13" Type="http://schemas.openxmlformats.org/officeDocument/2006/relationships/image" Target="../media/image1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11.png"/><Relationship Id="rId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tiktokenizer.vercel.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257950" y="0"/>
            <a:ext cx="243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50" y="0"/>
            <a:ext cx="4631851" cy="373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0975" y="0"/>
            <a:ext cx="6523024" cy="321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64675"/>
            <a:ext cx="5321352" cy="437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6465" y="955975"/>
            <a:ext cx="7407533" cy="41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8200" y="499000"/>
            <a:ext cx="7412186" cy="416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/>
        </p:nvSpPr>
        <p:spPr>
          <a:xfrm>
            <a:off x="148650" y="182575"/>
            <a:ext cx="82695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2.2 </a:t>
            </a:r>
            <a:r>
              <a:rPr lang="en-GB" sz="1800">
                <a:solidFill>
                  <a:schemeClr val="accent1"/>
                </a:solidFill>
              </a:rPr>
              <a:t>Teaching the LLM how to speak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(Pre-training - Create an autocomplete with factual knowledge)</a:t>
            </a:r>
            <a:endParaRPr sz="18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rgbClr val="A4C2F4"/>
                </a:solidFill>
              </a:rPr>
              <a:t>Question: </a:t>
            </a:r>
            <a:r>
              <a:rPr lang="en-GB" sz="1600">
                <a:solidFill>
                  <a:schemeClr val="lt2"/>
                </a:solidFill>
              </a:rPr>
              <a:t>How would we build a model that has information about everything?</a:t>
            </a:r>
            <a:endParaRPr sz="1600"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-GB" sz="1600">
                <a:solidFill>
                  <a:schemeClr val="lt2"/>
                </a:solidFill>
              </a:rPr>
              <a:t>Internet</a:t>
            </a:r>
            <a:endParaRPr sz="1600"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-GB" sz="1600">
                <a:solidFill>
                  <a:schemeClr val="lt2"/>
                </a:solidFill>
              </a:rPr>
              <a:t>Books</a:t>
            </a:r>
            <a:endParaRPr sz="1600"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-GB" sz="1600">
                <a:solidFill>
                  <a:schemeClr val="lt2"/>
                </a:solidFill>
              </a:rPr>
              <a:t>Other text media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 u="sng">
                <a:solidFill>
                  <a:schemeClr val="hlink"/>
                </a:solidFill>
                <a:hlinkClick r:id="rId3"/>
              </a:rPr>
              <a:t>Fine web dataset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chemeClr val="lt2"/>
                </a:solidFill>
              </a:rPr>
              <a:t>Training on this makes the LLM a lossy compression of the internet </a:t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5925" y="1771125"/>
            <a:ext cx="2265325" cy="10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148650" y="2216435"/>
            <a:ext cx="6439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chemeClr val="lt2"/>
                </a:solidFill>
              </a:rPr>
              <a:t>It does one word at a time to try to predict the next word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chemeClr val="lt2"/>
                </a:solidFill>
              </a:rPr>
              <a:t>Effectively creating a world-knowledge autocomplete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Base model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rgbClr val="A4C2F4"/>
                </a:solidFill>
              </a:rPr>
              <a:t>Question: </a:t>
            </a:r>
            <a:r>
              <a:rPr lang="en-GB" sz="1600">
                <a:solidFill>
                  <a:schemeClr val="lt2"/>
                </a:solidFill>
              </a:rPr>
              <a:t>How would we turn this autocomplete into an assistant that can answer questions</a:t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/>
        </p:nvSpPr>
        <p:spPr>
          <a:xfrm>
            <a:off x="148650" y="182575"/>
            <a:ext cx="73842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2.3 Teaching the LLM how to answer questions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(Post-training - Create a question answering assistant)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Question/Answer pairs in the internet are quite rare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-GB" sz="1800">
                <a:solidFill>
                  <a:schemeClr val="lt2"/>
                </a:solidFill>
              </a:rPr>
              <a:t>Basically just from tests on the internet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Give the model more Question/Answer pairs that allow it to apply its world-knowledge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Generating useful outputs from a trained LLM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/>
        </p:nvSpPr>
        <p:spPr>
          <a:xfrm>
            <a:off x="148650" y="182575"/>
            <a:ext cx="56961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3. Generating useful outputs from a trained LLM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(How to get it to answer MY question)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Where we are: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Have world knowledge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Can answer questions as an assistant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How do we actually get the model to answer questions like in the Gemini/GPT interface?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hlinkClick r:id="rId3"/>
              </a:rPr>
              <a:t>Google AI Studio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Temperature: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Parameter that decides if it should always choose the most-likely next token or allow it to be “creative” and choose a non-optimal token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694925" y="693225"/>
            <a:ext cx="243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9542" y="0"/>
            <a:ext cx="32344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Let’s build an LLM from scratch!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/>
        </p:nvSpPr>
        <p:spPr>
          <a:xfrm>
            <a:off x="148650" y="182575"/>
            <a:ext cx="52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4. </a:t>
            </a:r>
            <a:r>
              <a:rPr lang="en-GB" sz="1800">
                <a:solidFill>
                  <a:schemeClr val="accent1"/>
                </a:solidFill>
              </a:rPr>
              <a:t>Let’s build an LLM from scratch!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296825" y="700575"/>
            <a:ext cx="3361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Tokenization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Convert text to numbers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Pre-training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Learn to speak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Post-training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Learn to answer questions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Generating responses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Use temperature to generate responses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 rotWithShape="1">
          <a:blip r:embed="rId3">
            <a:alphaModFix/>
          </a:blip>
          <a:srcRect b="79621" l="0" r="0" t="0"/>
          <a:stretch/>
        </p:blipFill>
        <p:spPr>
          <a:xfrm>
            <a:off x="3718475" y="970050"/>
            <a:ext cx="2320650" cy="3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 rotWithShape="1">
          <a:blip r:embed="rId4">
            <a:alphaModFix/>
          </a:blip>
          <a:srcRect b="0" l="0" r="0" t="26443"/>
          <a:stretch/>
        </p:blipFill>
        <p:spPr>
          <a:xfrm>
            <a:off x="3718475" y="1481400"/>
            <a:ext cx="3194650" cy="3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8475" y="1992750"/>
            <a:ext cx="4281137" cy="3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8475" y="2473375"/>
            <a:ext cx="1983275" cy="18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Common pitfalls of using LLMs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/>
        </p:nvSpPr>
        <p:spPr>
          <a:xfrm>
            <a:off x="148650" y="182575"/>
            <a:ext cx="52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5. </a:t>
            </a:r>
            <a:r>
              <a:rPr lang="en-GB" sz="1800">
                <a:solidFill>
                  <a:schemeClr val="accent1"/>
                </a:solidFill>
              </a:rPr>
              <a:t>Common pitfalls of using LLMs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362475" y="693225"/>
            <a:ext cx="8608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Which of these are LLMs likely to be Good at?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Summarization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Copy-pasting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Concept recognition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Creating human-like conversations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Arithmetic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Factual retrieval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Regenerating responses based on a prompt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Grammar and spelling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800"/>
              <a:buChar char="●"/>
            </a:pPr>
            <a:r>
              <a:rPr lang="en-GB" sz="1800">
                <a:solidFill>
                  <a:srgbClr val="A4C2F4"/>
                </a:solidFill>
              </a:rPr>
              <a:t>Others?</a:t>
            </a:r>
            <a:endParaRPr sz="1800">
              <a:solidFill>
                <a:srgbClr val="A4C2F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/>
        </p:nvSpPr>
        <p:spPr>
          <a:xfrm>
            <a:off x="1951250" y="915225"/>
            <a:ext cx="571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Summary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1609475" y="746450"/>
            <a:ext cx="6422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What will you learn?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What is AI and where do LLMs fit in the AI landscape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Basic intuition of LLMs work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Common pitfalls of using LLMs and why they happen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1691075" y="344841"/>
            <a:ext cx="6358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How will you learn this?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lphaLcPeriod"/>
            </a:pPr>
            <a:r>
              <a:rPr lang="en-GB" sz="1800">
                <a:solidFill>
                  <a:schemeClr val="lt2"/>
                </a:solidFill>
              </a:rPr>
              <a:t>Teach the LLM w</a:t>
            </a:r>
            <a:r>
              <a:rPr lang="en-GB" sz="1800">
                <a:solidFill>
                  <a:schemeClr val="lt2"/>
                </a:solidFill>
              </a:rPr>
              <a:t>hat a word/text is?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lphaLcPeriod"/>
            </a:pPr>
            <a:r>
              <a:rPr lang="en-GB" sz="1800">
                <a:solidFill>
                  <a:schemeClr val="lt2"/>
                </a:solidFill>
              </a:rPr>
              <a:t>Teach the LLM how to speak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lphaLcPeriod"/>
            </a:pPr>
            <a:r>
              <a:rPr lang="en-GB" sz="1800">
                <a:solidFill>
                  <a:schemeClr val="lt2"/>
                </a:solidFill>
              </a:rPr>
              <a:t>Teach the LLM how to answer questions and think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975" y="79175"/>
            <a:ext cx="5669149" cy="49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8538" y="188925"/>
            <a:ext cx="60806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525" y="274450"/>
            <a:ext cx="6761975" cy="40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 b="6364" l="4959" r="1284" t="6329"/>
          <a:stretch/>
        </p:blipFill>
        <p:spPr>
          <a:xfrm>
            <a:off x="1264225" y="318950"/>
            <a:ext cx="1394325" cy="10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5">
            <a:alphaModFix/>
          </a:blip>
          <a:srcRect b="5846" l="3295" r="1719" t="2662"/>
          <a:stretch/>
        </p:blipFill>
        <p:spPr>
          <a:xfrm>
            <a:off x="395225" y="1405175"/>
            <a:ext cx="1703049" cy="9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6">
            <a:alphaModFix/>
          </a:blip>
          <a:srcRect b="6766" l="9710" r="8690" t="6042"/>
          <a:stretch/>
        </p:blipFill>
        <p:spPr>
          <a:xfrm>
            <a:off x="7211250" y="1465925"/>
            <a:ext cx="1293276" cy="10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5" y="3381313"/>
            <a:ext cx="1737524" cy="7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8">
            <a:alphaModFix/>
          </a:blip>
          <a:srcRect b="6326" l="7761" r="5031" t="11826"/>
          <a:stretch/>
        </p:blipFill>
        <p:spPr>
          <a:xfrm>
            <a:off x="-1023" y="2419675"/>
            <a:ext cx="2192835" cy="8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 title="Screenshot 2025-09-05 at 16.25.51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01098" y="390829"/>
            <a:ext cx="1293275" cy="107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65226" y="3658600"/>
            <a:ext cx="1955323" cy="116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56475" y="3902850"/>
            <a:ext cx="1656989" cy="103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12">
            <a:alphaModFix/>
          </a:blip>
          <a:srcRect b="13602" l="7472" r="3780" t="2589"/>
          <a:stretch/>
        </p:blipFill>
        <p:spPr>
          <a:xfrm>
            <a:off x="3560603" y="4107725"/>
            <a:ext cx="2022798" cy="10751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999025" y="2054175"/>
            <a:ext cx="352200" cy="704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72839" y="3283275"/>
            <a:ext cx="1703050" cy="1483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1951250" y="915225"/>
            <a:ext cx="5717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LLM model architecture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148650" y="182575"/>
            <a:ext cx="4642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1. </a:t>
            </a:r>
            <a:r>
              <a:rPr lang="en-GB" sz="1800">
                <a:solidFill>
                  <a:schemeClr val="accent1"/>
                </a:solidFill>
              </a:rPr>
              <a:t>LLM model </a:t>
            </a:r>
            <a:r>
              <a:rPr lang="en-GB" sz="1800">
                <a:solidFill>
                  <a:schemeClr val="accent1"/>
                </a:solidFill>
              </a:rPr>
              <a:t>architecture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Attention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Autoregressive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Common steps of training a basic LLM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666000" y="182575"/>
            <a:ext cx="7812000" cy="5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2.1 </a:t>
            </a:r>
            <a:r>
              <a:rPr lang="en-GB" sz="1800">
                <a:solidFill>
                  <a:schemeClr val="accent1"/>
                </a:solidFill>
              </a:rPr>
              <a:t>Teaching the LLM what a word/text is?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(Tokenization)</a:t>
            </a:r>
            <a:endParaRPr sz="1800"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GB" sz="1500">
                <a:solidFill>
                  <a:srgbClr val="A4C2F4"/>
                </a:solidFill>
              </a:rPr>
              <a:t>Question:</a:t>
            </a:r>
            <a:r>
              <a:rPr lang="en-GB" sz="1500">
                <a:solidFill>
                  <a:schemeClr val="lt2"/>
                </a:solidFill>
              </a:rPr>
              <a:t> How would we feed text into something like an AI model that can only work with numbers?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Each character assigned to a number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rgbClr val="980000"/>
                </a:solidFill>
              </a:rPr>
              <a:t>h</a:t>
            </a:r>
            <a:r>
              <a:rPr lang="en-GB">
                <a:solidFill>
                  <a:srgbClr val="FF9900"/>
                </a:solidFill>
              </a:rPr>
              <a:t>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00FF00"/>
                </a:solidFill>
              </a:rPr>
              <a:t>c</a:t>
            </a:r>
            <a:r>
              <a:rPr lang="en-GB">
                <a:solidFill>
                  <a:srgbClr val="FFFF00"/>
                </a:solidFill>
              </a:rPr>
              <a:t>a</a:t>
            </a: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D5A6BD"/>
                </a:solidFill>
              </a:rPr>
              <a:t>s</a:t>
            </a:r>
            <a:r>
              <a:rPr lang="en-GB">
                <a:solidFill>
                  <a:srgbClr val="FFFF00"/>
                </a:solidFill>
              </a:rPr>
              <a:t>a</a:t>
            </a: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6D9EEB"/>
                </a:solidFill>
              </a:rPr>
              <a:t>o</a:t>
            </a:r>
            <a:r>
              <a:rPr lang="en-GB">
                <a:solidFill>
                  <a:srgbClr val="F1C232"/>
                </a:solidFill>
              </a:rPr>
              <a:t>n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rgbClr val="980000"/>
                </a:solidFill>
              </a:rPr>
              <a:t>h</a:t>
            </a:r>
            <a:r>
              <a:rPr lang="en-GB">
                <a:solidFill>
                  <a:srgbClr val="FF9900"/>
                </a:solidFill>
              </a:rPr>
              <a:t>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3F3F3"/>
                </a:solidFill>
              </a:rPr>
              <a:t>m</a:t>
            </a:r>
            <a:r>
              <a:rPr lang="en-GB">
                <a:solidFill>
                  <a:srgbClr val="FFFF00"/>
                </a:solidFill>
              </a:rPr>
              <a:t>a</a:t>
            </a:r>
            <a:r>
              <a:rPr lang="en-GB">
                <a:solidFill>
                  <a:srgbClr val="FF0000"/>
                </a:solidFill>
              </a:rPr>
              <a:t>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Results in this list: [9, 4, 3, 0, 2, 1, 9, 0, 8, 1, 9, 0, 7, 6, 0, 9, 4, 3, 0, 5, 1, 9]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10 unique “tokens” that need to be stored in its “vocabulary”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22 “tokens” in this sentence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Small vocabulary, but long sequence lengths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Each word assigned to a number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rgbClr val="FF0000"/>
                </a:solidFill>
              </a:rPr>
              <a:t>the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F9900"/>
                </a:solidFill>
              </a:rPr>
              <a:t>cat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4A86E8"/>
                </a:solidFill>
              </a:rPr>
              <a:t>sat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B6D7A8"/>
                </a:solidFill>
              </a:rPr>
              <a:t>on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F0000"/>
                </a:solidFill>
              </a:rPr>
              <a:t>the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D5A6BD"/>
                </a:solidFill>
              </a:rPr>
              <a:t>mat</a:t>
            </a:r>
            <a:endParaRPr>
              <a:solidFill>
                <a:srgbClr val="D5A6BD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Results in this list: [4, 0, 3, 2, 4, 1]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5 unique “tokens” that need to be stored in its “vocabulary”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6 “tokens” in this sentence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However if we had to store each word in existence for each language this would be a very very large “vocabulary” -&gt; infeasible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Large vocabulary, but short sequence lengths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chemeClr val="hlink"/>
                </a:solidFill>
                <a:hlinkClick r:id="rId3"/>
              </a:rPr>
              <a:t>GPT tokenizer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